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78" r:id="rId4"/>
    <p:sldId id="291" r:id="rId5"/>
    <p:sldId id="292" r:id="rId6"/>
    <p:sldId id="294" r:id="rId7"/>
    <p:sldId id="293" r:id="rId8"/>
    <p:sldId id="279" r:id="rId9"/>
    <p:sldId id="295" r:id="rId10"/>
    <p:sldId id="257" r:id="rId11"/>
    <p:sldId id="259" r:id="rId12"/>
    <p:sldId id="296" r:id="rId13"/>
    <p:sldId id="297" r:id="rId14"/>
    <p:sldId id="302" r:id="rId15"/>
    <p:sldId id="303" r:id="rId16"/>
    <p:sldId id="300" r:id="rId17"/>
    <p:sldId id="301" r:id="rId18"/>
    <p:sldId id="298" r:id="rId19"/>
    <p:sldId id="299" r:id="rId20"/>
    <p:sldId id="280" r:id="rId21"/>
    <p:sldId id="281" r:id="rId22"/>
    <p:sldId id="285" r:id="rId23"/>
    <p:sldId id="282" r:id="rId24"/>
    <p:sldId id="286" r:id="rId25"/>
    <p:sldId id="288" r:id="rId26"/>
    <p:sldId id="287" r:id="rId27"/>
    <p:sldId id="283" r:id="rId28"/>
    <p:sldId id="284" r:id="rId29"/>
    <p:sldId id="289" r:id="rId30"/>
    <p:sldId id="290" r:id="rId31"/>
    <p:sldId id="275" r:id="rId32"/>
    <p:sldId id="271" r:id="rId33"/>
    <p:sldId id="272" r:id="rId34"/>
    <p:sldId id="273" r:id="rId35"/>
    <p:sldId id="274" r:id="rId36"/>
    <p:sldId id="260" r:id="rId37"/>
    <p:sldId id="261" r:id="rId38"/>
    <p:sldId id="266" r:id="rId39"/>
    <p:sldId id="267" r:id="rId40"/>
    <p:sldId id="268" r:id="rId41"/>
    <p:sldId id="26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7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6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AEC98-5BC6-5E45-9E80-3E01280E4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0551C3-3A8C-2649-92D2-AAB39287E2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FA004-EFA1-9E42-A438-CB03C4A68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53975-28FB-0745-B2C1-1F8EBE6B2093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E4DF0-4EFB-1C4E-9108-CC2943C7A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FEE6D-395C-5B48-B176-C5F46B549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8960-37C9-BE46-ABC8-20621023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33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5C174-D910-C64E-A630-2AC4A1477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1D31ED-E79E-DF49-8178-D8F900053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B45F6-CA0D-954D-BDF1-50107AE43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53975-28FB-0745-B2C1-1F8EBE6B2093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E3B9F-E119-2F4D-A3DC-A87981C1C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8E3E0-3EF0-8441-B4F6-C0BE3A002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8960-37C9-BE46-ABC8-20621023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88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A10FD5-B2D1-2148-94E0-C4BE449BA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ACE61C-E7A3-DA47-9417-FA9AE669C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5A149-6013-A043-BB1F-78E10130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53975-28FB-0745-B2C1-1F8EBE6B2093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7F688-CF4F-FC46-BF6B-0FACA679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DDAA5-68F3-1C49-9622-EDC31BBC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8960-37C9-BE46-ABC8-20621023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34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8EC87-7F41-2D44-A78B-A5F0DE53D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4B5BB-EA39-C346-AF43-3BEE61546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BE6A-BBD9-9E4A-8A8B-A197D0C1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53975-28FB-0745-B2C1-1F8EBE6B2093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016B2-2FE0-794E-97CB-AEEA22E10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D7B43-C195-044E-86AE-13BB9F1B9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8960-37C9-BE46-ABC8-20621023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97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995E1-6BCF-1442-B9E4-CD7A0FFF8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2B67E-D15F-B545-BDBF-B9CDAD307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3F819-89C1-F746-88DA-C26CFE76E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53975-28FB-0745-B2C1-1F8EBE6B2093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97755-0568-0543-9342-28E02CDFF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E977F-B511-864E-8815-7EEC399B1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8960-37C9-BE46-ABC8-20621023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95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34917-71F6-D644-BDD8-E9B1780A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C6FE5-9C87-ED41-B3DB-0459F0B5FC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957DA-9266-D94A-B903-7DD6C28A2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98A50-9519-1343-946D-F3ED48D35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53975-28FB-0745-B2C1-1F8EBE6B2093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3A35A-3815-734B-9C1F-01340A60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627EF-7918-1645-B73F-E8AB3A5A3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8960-37C9-BE46-ABC8-20621023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44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3BED5-E916-CF44-B9A9-67CB10A21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27864-5DF4-9D49-8CD3-8545A39AA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40554-E227-7B4F-99C3-D99240F87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288AED-CA27-2D45-9617-B4DB8F0909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5547CF-BDF5-C24D-A164-0DCDA9FA9E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8085B8-B3FF-5147-95E5-EA3C7317F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53975-28FB-0745-B2C1-1F8EBE6B2093}" type="datetimeFigureOut">
              <a:rPr lang="en-US" smtClean="0"/>
              <a:t>12/9/19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C43451-1B7B-174C-BB06-253062D86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6F84FE-43FE-3843-9FB5-F48358E3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8960-37C9-BE46-ABC8-20621023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9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2F719-38E7-8348-A978-49CDC6D91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1758B5-9A76-9E4C-B252-16D3DEB4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53975-28FB-0745-B2C1-1F8EBE6B2093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CE662-F3E9-F247-B428-4E894DA59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CC0432-9746-5849-B01B-7206E2237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8960-37C9-BE46-ABC8-20621023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34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823C0-FCF1-7941-90A9-BE8D8A2CA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53975-28FB-0745-B2C1-1F8EBE6B2093}" type="datetimeFigureOut">
              <a:rPr lang="en-US" smtClean="0"/>
              <a:t>12/9/19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89A550-E342-EB46-BCF8-F98ABDB6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582E1-1F19-B34D-BDE8-AD8433B2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8960-37C9-BE46-ABC8-20621023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60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55E9-94E8-D74F-94D6-7342F0CB0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F1D02-2362-9744-BFCC-753BC2D54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CCC7DC-B1BD-2042-8419-12DBCD6A1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F0CA4-4682-724F-934D-4956EAF13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53975-28FB-0745-B2C1-1F8EBE6B2093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45509-18F4-6148-A43F-3323A4142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AE85A-5E36-6E42-8C5A-FDD1B06A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8960-37C9-BE46-ABC8-20621023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97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68AFD-0064-7B45-A8AB-A1D673921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2F566D-FD1D-024F-939B-10C33D6E9E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3D1AA4-A6FD-6D42-B5CC-0A2B94056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74C8B-868B-D84D-8E82-1B14056E1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53975-28FB-0745-B2C1-1F8EBE6B2093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420CE-E405-F040-8CE6-EF63A3577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2D6C5-F424-B54D-8AC2-5EA8E1F56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8960-37C9-BE46-ABC8-20621023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88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0EFDAE-8331-7449-A68B-6F8B3E787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B2A04-20E3-6049-BF28-EE7192EBD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1998F-B536-D543-8B6C-B1400B9BEE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53975-28FB-0745-B2C1-1F8EBE6B2093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90F93-EA9B-2642-8119-65A90A0BF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C0114-7A5A-A644-B484-214FC9F64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18960-37C9-BE46-ABC8-20621023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95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7BE7F-A841-9F43-9228-0E919D228E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989356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3F493-2F34-4A4A-8883-F41B6D2AA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7" y="264510"/>
            <a:ext cx="10515600" cy="833054"/>
          </a:xfrm>
        </p:spPr>
        <p:txBody>
          <a:bodyPr/>
          <a:lstStyle/>
          <a:p>
            <a:r>
              <a:rPr lang="en-US" dirty="0"/>
              <a:t>Types of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FE5D0-F617-7E45-8AE4-B3ECB39F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08386"/>
            <a:ext cx="10983310" cy="5108028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Simple Linear Regression (</a:t>
            </a:r>
            <a:r>
              <a:rPr lang="en-US" sz="3200" dirty="0" err="1"/>
              <a:t>uni</a:t>
            </a:r>
            <a:r>
              <a:rPr lang="en-US" sz="3200" dirty="0"/>
              <a:t>-variate linear regression)</a:t>
            </a:r>
          </a:p>
          <a:p>
            <a:r>
              <a:rPr lang="en-US" sz="3200" dirty="0"/>
              <a:t>Multiple Linear Regression (multi-variate linear regression)</a:t>
            </a:r>
          </a:p>
          <a:p>
            <a:r>
              <a:rPr lang="en-US" sz="3200" dirty="0"/>
              <a:t>Polynomial (Linear) Regression</a:t>
            </a:r>
          </a:p>
          <a:p>
            <a:r>
              <a:rPr lang="en-US" sz="3200" dirty="0"/>
              <a:t>Non Linear Regression (non-linear regression)</a:t>
            </a:r>
          </a:p>
          <a:p>
            <a:r>
              <a:rPr lang="en-US" sz="3200" dirty="0"/>
              <a:t>Logistic Regression</a:t>
            </a:r>
          </a:p>
          <a:p>
            <a:r>
              <a:rPr lang="en-US" sz="3200" dirty="0"/>
              <a:t>Regularization with Linear Regression</a:t>
            </a:r>
          </a:p>
          <a:p>
            <a:r>
              <a:rPr lang="en-US" sz="3200" dirty="0"/>
              <a:t>Regularization with Logistic Regression</a:t>
            </a:r>
          </a:p>
          <a:p>
            <a:pPr lvl="1"/>
            <a:r>
              <a:rPr lang="en-US" sz="2800" dirty="0"/>
              <a:t>Lasso Regression</a:t>
            </a:r>
          </a:p>
          <a:p>
            <a:pPr lvl="1"/>
            <a:r>
              <a:rPr lang="en-US" sz="2800" dirty="0"/>
              <a:t>Elastic Net Regression</a:t>
            </a:r>
          </a:p>
          <a:p>
            <a:pPr lvl="1"/>
            <a:r>
              <a:rPr lang="en-US" sz="2800" dirty="0"/>
              <a:t>Ridge Regression</a:t>
            </a:r>
          </a:p>
        </p:txBody>
      </p:sp>
    </p:spTree>
    <p:extLst>
      <p:ext uri="{BB962C8B-B14F-4D97-AF65-F5344CB8AC3E}">
        <p14:creationId xmlns:p14="http://schemas.microsoft.com/office/powerpoint/2010/main" val="198294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400CB-6D64-464C-9F35-C5943FF41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29093-FB55-1D42-8A14-3CD7AF01D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 Regression</a:t>
            </a:r>
          </a:p>
          <a:p>
            <a:r>
              <a:rPr lang="en-US" dirty="0"/>
              <a:t>Random Forest Regression</a:t>
            </a:r>
          </a:p>
          <a:p>
            <a:r>
              <a:rPr lang="en-US" dirty="0"/>
              <a:t>KNN regression</a:t>
            </a:r>
          </a:p>
        </p:txBody>
      </p:sp>
    </p:spTree>
    <p:extLst>
      <p:ext uri="{BB962C8B-B14F-4D97-AF65-F5344CB8AC3E}">
        <p14:creationId xmlns:p14="http://schemas.microsoft.com/office/powerpoint/2010/main" val="1241250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18DA6-AE34-FF4C-83A0-CDF3900B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minimize the Cost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BD5E7-98D8-5A41-952E-36966196F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  <a:p>
            <a:pPr lvl="1"/>
            <a:r>
              <a:rPr lang="en-US" dirty="0"/>
              <a:t>Batch Gradient Descent</a:t>
            </a:r>
          </a:p>
          <a:p>
            <a:pPr lvl="1"/>
            <a:r>
              <a:rPr lang="en-US" dirty="0"/>
              <a:t>Mini Batch Gradient Descent</a:t>
            </a:r>
          </a:p>
          <a:p>
            <a:pPr lvl="1"/>
            <a:r>
              <a:rPr lang="en-US" dirty="0"/>
              <a:t>Stochastic Gradient Descent</a:t>
            </a:r>
          </a:p>
          <a:p>
            <a:r>
              <a:rPr lang="en-US" dirty="0"/>
              <a:t>Solving with Normal Equation</a:t>
            </a:r>
          </a:p>
          <a:p>
            <a:r>
              <a:rPr lang="en-IN" b="1" dirty="0"/>
              <a:t>Conjugate gradient</a:t>
            </a:r>
            <a:endParaRPr lang="en-IN" dirty="0"/>
          </a:p>
          <a:p>
            <a:r>
              <a:rPr lang="en-IN" b="1" dirty="0"/>
              <a:t>BFGS</a:t>
            </a:r>
            <a:r>
              <a:rPr lang="en-IN" dirty="0"/>
              <a:t> (</a:t>
            </a:r>
            <a:r>
              <a:rPr lang="en-IN" dirty="0" err="1"/>
              <a:t>Broyden</a:t>
            </a:r>
            <a:r>
              <a:rPr lang="en-IN" dirty="0"/>
              <a:t>-Fletcher-Goldfarb-</a:t>
            </a:r>
            <a:r>
              <a:rPr lang="en-IN" dirty="0" err="1"/>
              <a:t>Shanno</a:t>
            </a:r>
            <a:r>
              <a:rPr lang="en-IN" dirty="0"/>
              <a:t>)</a:t>
            </a:r>
          </a:p>
          <a:p>
            <a:r>
              <a:rPr lang="en-IN" b="1" dirty="0"/>
              <a:t>L-BFGS</a:t>
            </a:r>
            <a:r>
              <a:rPr lang="en-IN" dirty="0"/>
              <a:t> (Limited memory - BFGS)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783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18DA6-AE34-FF4C-83A0-CDF3900B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Gradient Descent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BD5E7-98D8-5A41-952E-36966196F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Minimize cost function J</a:t>
            </a:r>
          </a:p>
          <a:p>
            <a:r>
              <a:rPr lang="en-IN" dirty="0"/>
              <a:t>Gradient descent</a:t>
            </a:r>
          </a:p>
          <a:p>
            <a:pPr lvl="1"/>
            <a:r>
              <a:rPr lang="en-IN" dirty="0"/>
              <a:t>Used all over machine learning for minimization</a:t>
            </a:r>
          </a:p>
          <a:p>
            <a:r>
              <a:rPr lang="en-IN" dirty="0"/>
              <a:t>Start by looking at a general J() function</a:t>
            </a:r>
          </a:p>
          <a:p>
            <a:r>
              <a:rPr lang="en-IN" dirty="0"/>
              <a:t>Problem</a:t>
            </a:r>
          </a:p>
          <a:p>
            <a:pPr lvl="1"/>
            <a:r>
              <a:rPr lang="en-IN" dirty="0"/>
              <a:t>We have J(</a:t>
            </a:r>
            <a:r>
              <a:rPr lang="el-GR" dirty="0"/>
              <a:t>θ</a:t>
            </a:r>
            <a:r>
              <a:rPr lang="el-GR" baseline="-25000" dirty="0"/>
              <a:t>0</a:t>
            </a:r>
            <a:r>
              <a:rPr lang="el-GR" dirty="0"/>
              <a:t>, θ</a:t>
            </a:r>
            <a:r>
              <a:rPr lang="el-GR" baseline="-25000" dirty="0"/>
              <a:t>1</a:t>
            </a:r>
            <a:r>
              <a:rPr lang="el-GR" dirty="0"/>
              <a:t>)</a:t>
            </a:r>
          </a:p>
          <a:p>
            <a:pPr lvl="1"/>
            <a:r>
              <a:rPr lang="en-IN" dirty="0"/>
              <a:t>We want to get </a:t>
            </a:r>
            <a:r>
              <a:rPr lang="en-IN" b="1" dirty="0"/>
              <a:t>min J(</a:t>
            </a:r>
            <a:r>
              <a:rPr lang="el-GR" b="1" dirty="0"/>
              <a:t>θ</a:t>
            </a:r>
            <a:r>
              <a:rPr lang="el-GR" b="1" baseline="-25000" dirty="0"/>
              <a:t>0</a:t>
            </a:r>
            <a:r>
              <a:rPr lang="el-GR" b="1" dirty="0"/>
              <a:t>, θ</a:t>
            </a:r>
            <a:r>
              <a:rPr lang="el-GR" b="1" baseline="-25000" dirty="0"/>
              <a:t>1</a:t>
            </a:r>
            <a:r>
              <a:rPr lang="el-GR" b="1" dirty="0"/>
              <a:t>)</a:t>
            </a:r>
            <a:endParaRPr lang="el-GR" dirty="0"/>
          </a:p>
          <a:p>
            <a:r>
              <a:rPr lang="en-IN" dirty="0"/>
              <a:t>Gradient descent applies to more general functions</a:t>
            </a:r>
          </a:p>
          <a:p>
            <a:pPr lvl="1"/>
            <a:r>
              <a:rPr lang="en-IN" dirty="0"/>
              <a:t>J(</a:t>
            </a:r>
            <a:r>
              <a:rPr lang="el-GR" dirty="0"/>
              <a:t>θ</a:t>
            </a:r>
            <a:r>
              <a:rPr lang="el-GR" baseline="-25000" dirty="0"/>
              <a:t>0</a:t>
            </a:r>
            <a:r>
              <a:rPr lang="el-GR" dirty="0"/>
              <a:t>, θ</a:t>
            </a:r>
            <a:r>
              <a:rPr lang="el-GR" baseline="-25000" dirty="0"/>
              <a:t>1</a:t>
            </a:r>
            <a:r>
              <a:rPr lang="el-GR" dirty="0"/>
              <a:t>, θ</a:t>
            </a:r>
            <a:r>
              <a:rPr lang="el-GR" baseline="-25000" dirty="0"/>
              <a:t>2</a:t>
            </a:r>
            <a:r>
              <a:rPr lang="el-GR" dirty="0"/>
              <a:t> .... θ</a:t>
            </a:r>
            <a:r>
              <a:rPr lang="en-IN" baseline="-25000" dirty="0"/>
              <a:t>n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min J(</a:t>
            </a:r>
            <a:r>
              <a:rPr lang="el-GR" dirty="0"/>
              <a:t>θ</a:t>
            </a:r>
            <a:r>
              <a:rPr lang="el-GR" baseline="-25000" dirty="0"/>
              <a:t>0</a:t>
            </a:r>
            <a:r>
              <a:rPr lang="el-GR" dirty="0"/>
              <a:t>, θ</a:t>
            </a:r>
            <a:r>
              <a:rPr lang="el-GR" baseline="-25000" dirty="0"/>
              <a:t>1</a:t>
            </a:r>
            <a:r>
              <a:rPr lang="el-GR" dirty="0"/>
              <a:t>, θ</a:t>
            </a:r>
            <a:r>
              <a:rPr lang="el-GR" baseline="-25000" dirty="0"/>
              <a:t>2</a:t>
            </a:r>
            <a:r>
              <a:rPr lang="el-GR" dirty="0"/>
              <a:t> .... θ</a:t>
            </a:r>
            <a:r>
              <a:rPr lang="en-IN" baseline="-25000" dirty="0"/>
              <a:t>n</a:t>
            </a:r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4980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5D7083-4FB7-4444-B031-38DEE082F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554182"/>
            <a:ext cx="5829300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E593C-C335-3246-92D8-B33EB9CE6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13" y="3273135"/>
            <a:ext cx="10723045" cy="281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25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C00641-B150-5A4B-B92B-2BBB51CE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46" y="480291"/>
            <a:ext cx="10157044" cy="218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06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093B92-6AAD-0045-9AA8-208A15E30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96" y="3687522"/>
            <a:ext cx="10776313" cy="123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32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FE7CFECF-6D27-3A47-BF2F-65051A790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5525" y="741278"/>
            <a:ext cx="8808822" cy="56938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Derivative term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 </a:t>
            </a:r>
            <a:r>
              <a:rPr kumimoji="0" lang="en-US" altLang="en-US" sz="8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          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Not going to talk about it now, derive it later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There is a subtly about how this gradient descent algorithm is implemented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Do this for θ</a:t>
            </a:r>
            <a:r>
              <a:rPr kumimoji="0" lang="en-US" altLang="en-US" sz="2000" b="0" i="0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and θ</a:t>
            </a:r>
            <a:r>
              <a:rPr kumimoji="0" lang="en-US" altLang="en-US" sz="2000" b="0" i="0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1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For j = 0 and j = 1 means we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E30000"/>
                </a:solidFill>
                <a:effectLst/>
                <a:latin typeface="Georgia" panose="02040502050405020303" pitchFamily="18" charset="0"/>
              </a:rPr>
              <a:t>simultaneously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update both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How do we do this?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Compute the right hand side for both θ</a:t>
            </a:r>
            <a:r>
              <a:rPr kumimoji="0" lang="en-US" altLang="en-US" sz="2000" b="0" i="0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0 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and θ</a:t>
            </a:r>
            <a:r>
              <a:rPr kumimoji="0" lang="en-US" altLang="en-US" sz="2000" b="0" i="0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1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So we need a temp value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Then, update θ</a:t>
            </a:r>
            <a:r>
              <a:rPr kumimoji="0" lang="en-US" altLang="en-US" sz="2000" b="0" i="0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0 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and θ</a:t>
            </a:r>
            <a:r>
              <a:rPr kumimoji="0" lang="en-US" altLang="en-US" sz="2000" b="0" i="0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at the same time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We show this graphically below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://www.holehouse.org/mlclass/01_02_Introduction_regression_analysis_and_gr_files/Image%20%5b18%5d.png">
            <a:extLst>
              <a:ext uri="{FF2B5EF4-FFF2-40B4-BE49-F238E27FC236}">
                <a16:creationId xmlns:a16="http://schemas.microsoft.com/office/drawing/2014/main" id="{FDD56077-9EF3-FF4A-8485-1C8B0532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20" y="1844558"/>
            <a:ext cx="18796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811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18DA6-AE34-FF4C-83A0-CDF3900B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Gradient Descent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BD5E7-98D8-5A41-952E-36966196F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Start with initial guesses</a:t>
            </a:r>
          </a:p>
          <a:p>
            <a:pPr lvl="1"/>
            <a:r>
              <a:rPr lang="en-IN" dirty="0"/>
              <a:t>Start at 0,0 (or any other value)</a:t>
            </a:r>
          </a:p>
          <a:p>
            <a:pPr lvl="1"/>
            <a:r>
              <a:rPr lang="en-IN" dirty="0"/>
              <a:t>Keeping changing θ</a:t>
            </a:r>
            <a:r>
              <a:rPr lang="en-IN" baseline="-25000" dirty="0"/>
              <a:t>0</a:t>
            </a:r>
            <a:r>
              <a:rPr lang="en-IN" dirty="0"/>
              <a:t> and θ</a:t>
            </a:r>
            <a:r>
              <a:rPr lang="en-IN" baseline="-25000" dirty="0"/>
              <a:t>1</a:t>
            </a:r>
            <a:r>
              <a:rPr lang="en-IN" dirty="0"/>
              <a:t> a little bit to try and reduce J(θ</a:t>
            </a:r>
            <a:r>
              <a:rPr lang="en-IN" baseline="-25000" dirty="0"/>
              <a:t>0</a:t>
            </a:r>
            <a:r>
              <a:rPr lang="en-IN" dirty="0"/>
              <a:t>,θ</a:t>
            </a:r>
            <a:r>
              <a:rPr lang="en-IN" baseline="-25000" dirty="0"/>
              <a:t>1</a:t>
            </a:r>
            <a:r>
              <a:rPr lang="en-IN" dirty="0"/>
              <a:t>)</a:t>
            </a:r>
          </a:p>
          <a:p>
            <a:r>
              <a:rPr lang="en-IN" dirty="0"/>
              <a:t>Each time you change the parameters, you select the gradient which reduces J(θ</a:t>
            </a:r>
            <a:r>
              <a:rPr lang="en-IN" baseline="-25000" dirty="0"/>
              <a:t>0</a:t>
            </a:r>
            <a:r>
              <a:rPr lang="en-IN" dirty="0"/>
              <a:t>,θ</a:t>
            </a:r>
            <a:r>
              <a:rPr lang="en-IN" baseline="-25000" dirty="0"/>
              <a:t>1</a:t>
            </a:r>
            <a:r>
              <a:rPr lang="en-IN" dirty="0"/>
              <a:t>) the most possible </a:t>
            </a:r>
          </a:p>
          <a:p>
            <a:r>
              <a:rPr lang="en-IN" dirty="0"/>
              <a:t>Repeat</a:t>
            </a:r>
          </a:p>
          <a:p>
            <a:r>
              <a:rPr lang="en-IN" dirty="0"/>
              <a:t>Do so until you converge to a local minimum</a:t>
            </a:r>
          </a:p>
          <a:p>
            <a:r>
              <a:rPr lang="en-IN" dirty="0"/>
              <a:t>Has an interesting property</a:t>
            </a:r>
          </a:p>
          <a:p>
            <a:pPr lvl="1"/>
            <a:r>
              <a:rPr lang="en-IN" dirty="0"/>
              <a:t>Where you start can determine which minimum you end up</a:t>
            </a:r>
          </a:p>
        </p:txBody>
      </p:sp>
    </p:spTree>
    <p:extLst>
      <p:ext uri="{BB962C8B-B14F-4D97-AF65-F5344CB8AC3E}">
        <p14:creationId xmlns:p14="http://schemas.microsoft.com/office/powerpoint/2010/main" val="3260082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6277BB-78EC-DC4C-B554-66DEF09A1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24" y="581891"/>
            <a:ext cx="10953721" cy="560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09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80E9-355E-F24C-A1A6-A530EAE83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regression?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DD4D1-6DB0-1F44-8A9D-59BA57F72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finding real values of response variable - regression</a:t>
            </a:r>
          </a:p>
          <a:p>
            <a:endParaRPr lang="en-IN" dirty="0"/>
          </a:p>
          <a:p>
            <a:r>
              <a:rPr lang="en-IN" dirty="0"/>
              <a:t>simple linear regression</a:t>
            </a:r>
          </a:p>
          <a:p>
            <a:r>
              <a:rPr lang="en-IN" dirty="0"/>
              <a:t>(linear regression with one variable,</a:t>
            </a:r>
          </a:p>
          <a:p>
            <a:r>
              <a:rPr lang="en-IN" dirty="0"/>
              <a:t>univariate linear regression)    y = b0 + b1x</a:t>
            </a:r>
          </a:p>
          <a:p>
            <a:endParaRPr lang="en-IN" dirty="0"/>
          </a:p>
          <a:p>
            <a:r>
              <a:rPr lang="en-IN" dirty="0"/>
              <a:t>covariance and 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403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400CB-6D64-464C-9F35-C5943FF41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49303" cy="1325563"/>
          </a:xfrm>
        </p:spPr>
        <p:txBody>
          <a:bodyPr/>
          <a:lstStyle/>
          <a:p>
            <a:r>
              <a:rPr lang="en-US" dirty="0"/>
              <a:t>How to solve for the theta values in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29093-FB55-1D42-8A14-3CD7AF01D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Linear regression with theta values found from </a:t>
            </a:r>
          </a:p>
          <a:p>
            <a:r>
              <a:rPr lang="en-IN" dirty="0"/>
              <a:t>batch gradient descent </a:t>
            </a:r>
          </a:p>
          <a:p>
            <a:r>
              <a:rPr lang="en-IN" dirty="0"/>
              <a:t>  </a:t>
            </a:r>
          </a:p>
          <a:p>
            <a:r>
              <a:rPr lang="en-IN" dirty="0"/>
              <a:t>Linear regression with theta values found from </a:t>
            </a:r>
          </a:p>
          <a:p>
            <a:r>
              <a:rPr lang="en-IN" dirty="0"/>
              <a:t>batch gradient descent </a:t>
            </a:r>
          </a:p>
          <a:p>
            <a:endParaRPr lang="en-IN" dirty="0"/>
          </a:p>
          <a:p>
            <a:r>
              <a:rPr lang="en-IN" dirty="0"/>
              <a:t>Linear regression with theta values found from</a:t>
            </a:r>
          </a:p>
          <a:p>
            <a:r>
              <a:rPr lang="en-IN" dirty="0"/>
              <a:t>stochastic gradient descent</a:t>
            </a:r>
          </a:p>
          <a:p>
            <a:endParaRPr lang="en-IN" dirty="0"/>
          </a:p>
          <a:p>
            <a:r>
              <a:rPr lang="en-IN" dirty="0"/>
              <a:t>Linear regression with theta values found from</a:t>
            </a:r>
          </a:p>
          <a:p>
            <a:r>
              <a:rPr lang="en-IN" dirty="0"/>
              <a:t>normal equation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549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400CB-6D64-464C-9F35-C5943FF41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524" y="322316"/>
            <a:ext cx="10515600" cy="717441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29093-FB55-1D42-8A14-3CD7AF01D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986" y="1156138"/>
            <a:ext cx="11140966" cy="5286703"/>
          </a:xfrm>
        </p:spPr>
        <p:txBody>
          <a:bodyPr>
            <a:normAutofit/>
          </a:bodyPr>
          <a:lstStyle/>
          <a:p>
            <a:r>
              <a:rPr lang="en-IN" sz="3200" b="1" u="sng" dirty="0"/>
              <a:t>Hypothesis representation</a:t>
            </a:r>
            <a:endParaRPr lang="en-IN" sz="3200" dirty="0"/>
          </a:p>
          <a:p>
            <a:r>
              <a:rPr lang="en-IN" sz="3200" dirty="0"/>
              <a:t>What function is used to represent our hypothesis in classification</a:t>
            </a:r>
          </a:p>
          <a:p>
            <a:r>
              <a:rPr lang="en-IN" sz="3200" dirty="0"/>
              <a:t>We want our classifier to output values between 0 and 1</a:t>
            </a:r>
          </a:p>
          <a:p>
            <a:pPr lvl="1"/>
            <a:r>
              <a:rPr lang="en-IN" sz="2800" dirty="0"/>
              <a:t>When using linear regression we did </a:t>
            </a:r>
            <a:r>
              <a:rPr lang="en-IN" sz="2800" dirty="0" err="1"/>
              <a:t>h</a:t>
            </a:r>
            <a:r>
              <a:rPr lang="en-IN" sz="2800" baseline="-25000" dirty="0" err="1"/>
              <a:t>θ</a:t>
            </a:r>
            <a:r>
              <a:rPr lang="en-IN" sz="2800" dirty="0"/>
              <a:t>(x) = (</a:t>
            </a:r>
            <a:r>
              <a:rPr lang="en-IN" sz="2800" dirty="0" err="1"/>
              <a:t>θ</a:t>
            </a:r>
            <a:r>
              <a:rPr lang="en-IN" sz="2800" i="1" baseline="30000" dirty="0" err="1"/>
              <a:t>T</a:t>
            </a:r>
            <a:r>
              <a:rPr lang="en-IN" sz="2800" dirty="0"/>
              <a:t> x)</a:t>
            </a:r>
          </a:p>
          <a:p>
            <a:pPr lvl="1"/>
            <a:r>
              <a:rPr lang="en-IN" sz="2800" dirty="0"/>
              <a:t>For classification hypothesis representation we do </a:t>
            </a:r>
            <a:r>
              <a:rPr lang="en-IN" sz="2800" dirty="0" err="1"/>
              <a:t>h</a:t>
            </a:r>
            <a:r>
              <a:rPr lang="en-IN" sz="2800" baseline="-25000" dirty="0" err="1"/>
              <a:t>θ</a:t>
            </a:r>
            <a:r>
              <a:rPr lang="en-IN" sz="2800" dirty="0"/>
              <a:t>(x) = g((</a:t>
            </a:r>
            <a:r>
              <a:rPr lang="en-IN" sz="2800" dirty="0" err="1"/>
              <a:t>θ</a:t>
            </a:r>
            <a:r>
              <a:rPr lang="en-IN" sz="2800" i="1" baseline="30000" dirty="0" err="1"/>
              <a:t>T</a:t>
            </a:r>
            <a:r>
              <a:rPr lang="en-IN" sz="2800" dirty="0"/>
              <a:t> x))</a:t>
            </a:r>
          </a:p>
          <a:p>
            <a:pPr lvl="2"/>
            <a:r>
              <a:rPr lang="en-IN" sz="2400" dirty="0"/>
              <a:t>Where we define g(z)</a:t>
            </a:r>
          </a:p>
          <a:p>
            <a:pPr lvl="3"/>
            <a:r>
              <a:rPr lang="en-IN" sz="2000" dirty="0"/>
              <a:t>z is a real number</a:t>
            </a:r>
          </a:p>
          <a:p>
            <a:pPr lvl="2"/>
            <a:r>
              <a:rPr lang="en-IN" sz="2400" dirty="0"/>
              <a:t>g(z) = 1/(1 + e</a:t>
            </a:r>
            <a:r>
              <a:rPr lang="en-IN" sz="2400" i="1" baseline="30000" dirty="0"/>
              <a:t>-z</a:t>
            </a:r>
            <a:r>
              <a:rPr lang="en-IN" sz="2400" dirty="0"/>
              <a:t>)</a:t>
            </a:r>
          </a:p>
          <a:p>
            <a:pPr lvl="3"/>
            <a:r>
              <a:rPr lang="en-IN" sz="2000" dirty="0"/>
              <a:t>This is the </a:t>
            </a:r>
            <a:r>
              <a:rPr lang="en-IN" sz="2000" b="1" dirty="0"/>
              <a:t>sigmoid function</a:t>
            </a:r>
            <a:r>
              <a:rPr lang="en-IN" sz="2000" dirty="0"/>
              <a:t>, or the </a:t>
            </a:r>
            <a:r>
              <a:rPr lang="en-IN" sz="2000" b="1" dirty="0"/>
              <a:t>logistic function</a:t>
            </a:r>
            <a:endParaRPr lang="en-IN" sz="2000" dirty="0"/>
          </a:p>
          <a:p>
            <a:pPr lvl="2"/>
            <a:r>
              <a:rPr lang="en-IN" sz="2400" dirty="0"/>
              <a:t>If we combine these equations we can write out the hypothesis as</a:t>
            </a:r>
          </a:p>
        </p:txBody>
      </p:sp>
    </p:spTree>
    <p:extLst>
      <p:ext uri="{BB962C8B-B14F-4D97-AF65-F5344CB8AC3E}">
        <p14:creationId xmlns:p14="http://schemas.microsoft.com/office/powerpoint/2010/main" val="3364106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23A003-19DB-054D-B1EE-1DE899BE7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53" y="529624"/>
            <a:ext cx="5033515" cy="17810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0F6862-D50F-2B47-B8B0-97F58A48F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959" y="529624"/>
            <a:ext cx="6105296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5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3">
            <a:extLst>
              <a:ext uri="{FF2B5EF4-FFF2-40B4-BE49-F238E27FC236}">
                <a16:creationId xmlns:a16="http://schemas.microsoft.com/office/drawing/2014/main" id="{9FF44345-FCBF-F44A-8DE1-5C10782A2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536" y="454489"/>
            <a:ext cx="10373710" cy="42780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This is the situation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Set of m training examples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Each example is a feature vector which is n+1 dimensional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x</a:t>
            </a:r>
            <a:r>
              <a:rPr kumimoji="0" lang="en-US" altLang="en-US" sz="2000" b="0" i="0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= 1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y ∈ {0,1}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Hypothesis is based on parameters 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θ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)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Given the training set how to we chose/fit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θ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Linear regression uses the following function to determine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θ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 </a:t>
            </a:r>
            <a:r>
              <a:rPr kumimoji="0" lang="en-US" altLang="en-US" sz="7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                              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8" name="Picture 14" descr="https://www.holehouse.org/mlclass/06_Logistic_Regression_files/Image%20%5b9%5d.png">
            <a:extLst>
              <a:ext uri="{FF2B5EF4-FFF2-40B4-BE49-F238E27FC236}">
                <a16:creationId xmlns:a16="http://schemas.microsoft.com/office/drawing/2014/main" id="{14AA9C5E-E794-4243-885E-F33B71B96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370" y="4732583"/>
            <a:ext cx="9460042" cy="160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901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5725DB4-D664-094E-A7BF-ADC5DCABE4B3}"/>
              </a:ext>
            </a:extLst>
          </p:cNvPr>
          <p:cNvSpPr/>
          <p:nvPr/>
        </p:nvSpPr>
        <p:spPr>
          <a:xfrm>
            <a:off x="766119" y="518984"/>
            <a:ext cx="105955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br>
              <a:rPr lang="en-IN" sz="3200" dirty="0"/>
            </a:br>
            <a:r>
              <a:rPr lang="en-IN" sz="3200" dirty="0"/>
              <a:t>Instead of writing the squared error term, we can write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/>
              <a:t>If we define "cost()" as;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/>
              <a:t>cost(</a:t>
            </a:r>
            <a:r>
              <a:rPr lang="en-IN" sz="3200" b="0" i="0" dirty="0" err="1">
                <a:solidFill>
                  <a:srgbClr val="000000"/>
                </a:solidFill>
                <a:effectLst/>
              </a:rPr>
              <a:t>h</a:t>
            </a:r>
            <a:r>
              <a:rPr lang="en-IN" sz="3200" b="0" i="0" baseline="-25000" dirty="0" err="1">
                <a:solidFill>
                  <a:srgbClr val="000000"/>
                </a:solidFill>
                <a:effectLst/>
              </a:rPr>
              <a:t>θ</a:t>
            </a:r>
            <a:r>
              <a:rPr lang="en-IN" sz="3200" b="0" i="0" dirty="0">
                <a:solidFill>
                  <a:srgbClr val="000000"/>
                </a:solidFill>
                <a:effectLst/>
              </a:rPr>
              <a:t>(x</a:t>
            </a:r>
            <a:r>
              <a:rPr lang="en-IN" sz="3200" b="0" i="0" baseline="30000" dirty="0">
                <a:solidFill>
                  <a:srgbClr val="000000"/>
                </a:solidFill>
                <a:effectLst/>
              </a:rPr>
              <a:t>i</a:t>
            </a:r>
            <a:r>
              <a:rPr lang="en-IN" sz="3200" b="0" i="0" dirty="0">
                <a:solidFill>
                  <a:srgbClr val="000000"/>
                </a:solidFill>
                <a:effectLst/>
              </a:rPr>
              <a:t>), y) = 1/2(</a:t>
            </a:r>
            <a:r>
              <a:rPr lang="en-IN" sz="3200" b="0" i="0" dirty="0" err="1">
                <a:solidFill>
                  <a:srgbClr val="000000"/>
                </a:solidFill>
                <a:effectLst/>
              </a:rPr>
              <a:t>h</a:t>
            </a:r>
            <a:r>
              <a:rPr lang="en-IN" sz="3200" b="0" i="0" baseline="-25000" dirty="0" err="1">
                <a:solidFill>
                  <a:srgbClr val="000000"/>
                </a:solidFill>
                <a:effectLst/>
              </a:rPr>
              <a:t>θ</a:t>
            </a:r>
            <a:r>
              <a:rPr lang="en-IN" sz="3200" b="0" i="0" dirty="0">
                <a:solidFill>
                  <a:srgbClr val="000000"/>
                </a:solidFill>
                <a:effectLst/>
              </a:rPr>
              <a:t>(x</a:t>
            </a:r>
            <a:r>
              <a:rPr lang="en-IN" sz="3200" b="0" i="0" baseline="30000" dirty="0">
                <a:solidFill>
                  <a:srgbClr val="000000"/>
                </a:solidFill>
                <a:effectLst/>
              </a:rPr>
              <a:t>i</a:t>
            </a:r>
            <a:r>
              <a:rPr lang="en-IN" sz="3200" b="0" i="0" dirty="0">
                <a:solidFill>
                  <a:srgbClr val="000000"/>
                </a:solidFill>
                <a:effectLst/>
              </a:rPr>
              <a:t>) - </a:t>
            </a:r>
            <a:r>
              <a:rPr lang="en-IN" sz="3200" b="0" i="0" dirty="0" err="1">
                <a:solidFill>
                  <a:srgbClr val="000000"/>
                </a:solidFill>
                <a:effectLst/>
              </a:rPr>
              <a:t>y</a:t>
            </a:r>
            <a:r>
              <a:rPr lang="en-IN" sz="3200" b="0" i="0" baseline="30000" dirty="0" err="1">
                <a:solidFill>
                  <a:srgbClr val="000000"/>
                </a:solidFill>
                <a:effectLst/>
              </a:rPr>
              <a:t>i</a:t>
            </a:r>
            <a:r>
              <a:rPr lang="en-IN" sz="3200" b="0" i="0" dirty="0">
                <a:solidFill>
                  <a:srgbClr val="000000"/>
                </a:solidFill>
                <a:effectLst/>
              </a:rPr>
              <a:t>)</a:t>
            </a:r>
            <a:r>
              <a:rPr lang="en-IN" sz="3200" b="0" i="0" baseline="30000" dirty="0">
                <a:solidFill>
                  <a:srgbClr val="000000"/>
                </a:solidFill>
                <a:effectLst/>
              </a:rPr>
              <a:t>2</a:t>
            </a:r>
            <a:endParaRPr lang="en-IN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/>
              <a:t>Which evaluates to the cost for an individual example using the same measure as used in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756832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6E258-C891-5644-99DE-FDF357388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This is the situation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Set of m training examples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Each example is a feature vector which is n+1 dimensional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x</a:t>
            </a:r>
            <a:r>
              <a:rPr kumimoji="0" lang="en-US" altLang="en-US" sz="2800" b="0" i="0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= 1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y ∈ {0,1}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Hypothesis is based on parameters 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θ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)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solidFill>
                  <a:srgbClr val="000000"/>
                </a:solidFill>
                <a:latin typeface="Georgia" panose="02040502050405020303" pitchFamily="18" charset="0"/>
              </a:rPr>
              <a:t>Given the training set how to we chose/fit </a:t>
            </a:r>
            <a:r>
              <a:rPr lang="en-US" altLang="en-US" sz="2800" dirty="0" err="1">
                <a:solidFill>
                  <a:srgbClr val="000000"/>
                </a:solidFill>
                <a:latin typeface="Georgia" panose="02040502050405020303" pitchFamily="18" charset="0"/>
              </a:rPr>
              <a:t>θ</a:t>
            </a:r>
            <a:r>
              <a:rPr lang="en-US" altLang="en-US" sz="2800" dirty="0">
                <a:solidFill>
                  <a:srgbClr val="000000"/>
                </a:solidFill>
                <a:latin typeface="Georgia" panose="02040502050405020303" pitchFamily="18" charset="0"/>
              </a:rPr>
              <a:t>?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Linear regression uses the following function to determine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θ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341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8E8F27-C11C-6942-8BA5-F35FF7FDB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4464" y="2455527"/>
            <a:ext cx="8229601" cy="14619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 </a:t>
            </a:r>
            <a:r>
              <a:rPr kumimoji="0" lang="en-US" altLang="en-US" sz="5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                            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s://www.holehouse.org/mlclass/06_Logistic_Regression_files/Image%20%5b10%5d.png">
            <a:extLst>
              <a:ext uri="{FF2B5EF4-FFF2-40B4-BE49-F238E27FC236}">
                <a16:creationId xmlns:a16="http://schemas.microsoft.com/office/drawing/2014/main" id="{1C2DCEF3-BC9C-2142-84EA-4BD316363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0" y="712245"/>
            <a:ext cx="10670104" cy="196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24F4FA-92A6-C443-BCF2-E1645D41E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80" y="3590011"/>
            <a:ext cx="8951463" cy="192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79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29093-FB55-1D42-8A14-3CD7AF01D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7773"/>
            <a:ext cx="10515600" cy="5769190"/>
          </a:xfrm>
        </p:spPr>
        <p:txBody>
          <a:bodyPr>
            <a:normAutofit/>
          </a:bodyPr>
          <a:lstStyle/>
          <a:p>
            <a:r>
              <a:rPr lang="en-IN" sz="4000" dirty="0"/>
              <a:t>What does this actually mean?</a:t>
            </a:r>
          </a:p>
          <a:p>
            <a:pPr lvl="1"/>
            <a:r>
              <a:rPr lang="en-IN" sz="3600" dirty="0"/>
              <a:t>This is the cost you want the learning algorithm to pay if the outcome is </a:t>
            </a:r>
            <a:r>
              <a:rPr lang="en-IN" sz="3600" dirty="0" err="1"/>
              <a:t>h</a:t>
            </a:r>
            <a:r>
              <a:rPr lang="en-IN" sz="3600" baseline="-25000" dirty="0" err="1"/>
              <a:t>θ</a:t>
            </a:r>
            <a:r>
              <a:rPr lang="en-IN" sz="3600" dirty="0"/>
              <a:t>(x) and the actual outcome is y</a:t>
            </a:r>
          </a:p>
          <a:p>
            <a:pPr lvl="1"/>
            <a:r>
              <a:rPr lang="en-IN" sz="3600" dirty="0"/>
              <a:t>If we use this function for logistic regression this is a </a:t>
            </a:r>
            <a:r>
              <a:rPr lang="en-IN" sz="3600" b="1" dirty="0"/>
              <a:t>non-convex function</a:t>
            </a:r>
            <a:r>
              <a:rPr lang="en-IN" sz="3600" dirty="0"/>
              <a:t> for parameter optimization</a:t>
            </a:r>
          </a:p>
          <a:p>
            <a:pPr lvl="2"/>
            <a:r>
              <a:rPr lang="en-IN" sz="3200" dirty="0"/>
              <a:t>Could work....</a:t>
            </a:r>
          </a:p>
        </p:txBody>
      </p:sp>
    </p:spTree>
    <p:extLst>
      <p:ext uri="{BB962C8B-B14F-4D97-AF65-F5344CB8AC3E}">
        <p14:creationId xmlns:p14="http://schemas.microsoft.com/office/powerpoint/2010/main" val="3222323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29093-FB55-1D42-8A14-3CD7AF01D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945" y="515007"/>
            <a:ext cx="11267089" cy="5661956"/>
          </a:xfrm>
        </p:spPr>
        <p:txBody>
          <a:bodyPr>
            <a:normAutofit lnSpcReduction="10000"/>
          </a:bodyPr>
          <a:lstStyle/>
          <a:p>
            <a:r>
              <a:rPr lang="en-IN" sz="3600" dirty="0"/>
              <a:t>What do we mean by non convex?</a:t>
            </a:r>
          </a:p>
          <a:p>
            <a:pPr lvl="1"/>
            <a:r>
              <a:rPr lang="en-IN" sz="3200" dirty="0"/>
              <a:t>We have some function - J(</a:t>
            </a:r>
            <a:r>
              <a:rPr lang="en-IN" sz="3200" dirty="0" err="1"/>
              <a:t>θ</a:t>
            </a:r>
            <a:r>
              <a:rPr lang="en-IN" sz="3200" dirty="0"/>
              <a:t>) - for determining the parameters</a:t>
            </a:r>
          </a:p>
          <a:p>
            <a:pPr lvl="1"/>
            <a:r>
              <a:rPr lang="en-IN" sz="3200" dirty="0"/>
              <a:t>Our hypothesis function has a non-linearity (sigmoid function of </a:t>
            </a:r>
            <a:r>
              <a:rPr lang="en-IN" sz="3200" dirty="0" err="1"/>
              <a:t>h</a:t>
            </a:r>
            <a:r>
              <a:rPr lang="en-IN" sz="3200" baseline="-25000" dirty="0" err="1"/>
              <a:t>θ</a:t>
            </a:r>
            <a:r>
              <a:rPr lang="en-IN" sz="3200" dirty="0"/>
              <a:t>(x) )</a:t>
            </a:r>
          </a:p>
          <a:p>
            <a:pPr lvl="2"/>
            <a:r>
              <a:rPr lang="en-IN" sz="2800" dirty="0"/>
              <a:t>This is a complicated non-linear function</a:t>
            </a:r>
          </a:p>
          <a:p>
            <a:pPr lvl="1"/>
            <a:r>
              <a:rPr lang="en-IN" sz="3200" dirty="0"/>
              <a:t>If you take </a:t>
            </a:r>
            <a:r>
              <a:rPr lang="en-IN" sz="3200" dirty="0" err="1"/>
              <a:t>h</a:t>
            </a:r>
            <a:r>
              <a:rPr lang="en-IN" sz="3200" baseline="-25000" dirty="0" err="1"/>
              <a:t>θ</a:t>
            </a:r>
            <a:r>
              <a:rPr lang="en-IN" sz="3200" dirty="0"/>
              <a:t>(x) and plug it into the Cost() function, and them plug the Cost() function into J(</a:t>
            </a:r>
            <a:r>
              <a:rPr lang="en-IN" sz="3200" dirty="0" err="1"/>
              <a:t>θ</a:t>
            </a:r>
            <a:r>
              <a:rPr lang="en-IN" sz="3200" dirty="0"/>
              <a:t>) and plot J(</a:t>
            </a:r>
            <a:r>
              <a:rPr lang="en-IN" sz="3200" dirty="0" err="1"/>
              <a:t>θ</a:t>
            </a:r>
            <a:r>
              <a:rPr lang="en-IN" sz="3200" dirty="0"/>
              <a:t>) we find many local optimum -&gt; </a:t>
            </a:r>
            <a:r>
              <a:rPr lang="en-IN" sz="3200" i="1" dirty="0"/>
              <a:t>non convex function</a:t>
            </a:r>
            <a:endParaRPr lang="en-IN" sz="3200" dirty="0"/>
          </a:p>
          <a:p>
            <a:pPr lvl="1"/>
            <a:r>
              <a:rPr lang="en-IN" sz="3200" dirty="0"/>
              <a:t>Why is this a problem</a:t>
            </a:r>
          </a:p>
          <a:p>
            <a:pPr lvl="2"/>
            <a:r>
              <a:rPr lang="en-IN" sz="2800" dirty="0"/>
              <a:t>Lots of local minima mean gradient descent may not find the global optimum - may get stuck in a global minimum</a:t>
            </a:r>
          </a:p>
          <a:p>
            <a:pPr lvl="1"/>
            <a:r>
              <a:rPr lang="en-IN" sz="3200" dirty="0"/>
              <a:t>We would like a convex function so if you run gradient descent you converge to a global minimum</a:t>
            </a:r>
          </a:p>
        </p:txBody>
      </p:sp>
    </p:spTree>
    <p:extLst>
      <p:ext uri="{BB962C8B-B14F-4D97-AF65-F5344CB8AC3E}">
        <p14:creationId xmlns:p14="http://schemas.microsoft.com/office/powerpoint/2010/main" val="3784324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D7B0-BC5F-8943-83EB-7E504FC8F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 convex logistic regression cost function</a:t>
            </a:r>
            <a:endParaRPr lang="en-IN" dirty="0"/>
          </a:p>
          <a:p>
            <a:r>
              <a:rPr lang="en-IN" dirty="0"/>
              <a:t>To get around this we need a different, convex Cost() function which means we can apply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3436378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E21B-E77F-BB43-9D3D-0019BF67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A5F30-060D-5C43-B80E-18B107365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multiple linear regression or multivariate linear regression</a:t>
            </a:r>
          </a:p>
          <a:p>
            <a:r>
              <a:rPr lang="en-IN" dirty="0"/>
              <a:t>(linear regression or linear equation with multiple variables)</a:t>
            </a:r>
          </a:p>
          <a:p>
            <a:r>
              <a:rPr lang="en-IN" dirty="0"/>
              <a:t>y = b0 + b1x + b2x2 + b3x3 + ..... + </a:t>
            </a:r>
            <a:r>
              <a:rPr lang="en-IN" dirty="0" err="1"/>
              <a:t>bnxn</a:t>
            </a:r>
            <a:endParaRPr lang="en-IN" dirty="0"/>
          </a:p>
          <a:p>
            <a:r>
              <a:rPr lang="en-IN" dirty="0"/>
              <a:t>the idea find the values of b1 b2 ..... or theta1, theta2 ....</a:t>
            </a:r>
          </a:p>
          <a:p>
            <a:r>
              <a:rPr lang="en-IN" dirty="0"/>
              <a:t>so that the error function J(theta) is minimum</a:t>
            </a:r>
          </a:p>
          <a:p>
            <a:endParaRPr lang="en-IN" dirty="0"/>
          </a:p>
          <a:p>
            <a:r>
              <a:rPr lang="en-IN" dirty="0"/>
              <a:t>Logistic regression - regression posed as a classification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46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B1F1B9-100A-5147-A337-B6B926B71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73" y="197708"/>
            <a:ext cx="11170508" cy="19036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B1CAC1-F9F1-A24E-8E78-6A5DDA646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81" y="2397211"/>
            <a:ext cx="11689492" cy="426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55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9262D-BE7A-5B41-8DB6-9B11D41D4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FC4D7-2F1E-BF48-BA2C-CFC21C7D5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regression is never complete without regularization</a:t>
            </a:r>
          </a:p>
          <a:p>
            <a:r>
              <a:rPr lang="en-IN" sz="3600" dirty="0"/>
              <a:t>if you are doing regression without regularization you must be very special – Owen Zheng, chief product officer at Data Robot</a:t>
            </a:r>
          </a:p>
          <a:p>
            <a:r>
              <a:rPr lang="en-IN" sz="3600" dirty="0"/>
              <a:t>it provides a simple hypothesis and it smoothens the curve and avoids overfitting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60070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8B7FD-1A4C-D64E-9F9F-769E612FB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do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ACCB7-284F-2441-BB9C-59DBE4C41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Linear models are frequently favourable due to their interpretability and often good predictive performance</a:t>
            </a:r>
          </a:p>
          <a:p>
            <a:r>
              <a:rPr lang="en-IN" dirty="0"/>
              <a:t>But Ordinary Least Squares (OLS) estimation also has some drawbacks </a:t>
            </a:r>
          </a:p>
          <a:p>
            <a:r>
              <a:rPr lang="en-IN" dirty="0"/>
              <a:t>Interpretability I OLS cannot distinguish variables with little or no influence I These variables distract from the relevant regressors </a:t>
            </a:r>
          </a:p>
          <a:p>
            <a:r>
              <a:rPr lang="en-IN" dirty="0"/>
              <a:t>2 Overfitting I OLS works well when number of observation n is bigger than the number of predictors p, </a:t>
            </a:r>
            <a:r>
              <a:rPr lang="en-IN" dirty="0" err="1"/>
              <a:t>i</a:t>
            </a:r>
            <a:r>
              <a:rPr lang="en-IN" dirty="0"/>
              <a:t>. e. n  p I If n ≈ p, overfitting results into low accuracy on unseen observations I If n &lt; p, variance of estimates is infinite and OLS fails I As a remedy, one can identify only relevant variables by feature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526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FEBFE-D929-4C4E-82DF-3D9D22D7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B17E1-0201-6549-9B19-2BAB12528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OLS works well when </a:t>
            </a:r>
          </a:p>
          <a:p>
            <a:r>
              <a:rPr lang="en-IN" sz="3200" dirty="0"/>
              <a:t>number of observation n is bigger than the number of predictors p, </a:t>
            </a:r>
            <a:r>
              <a:rPr lang="en-IN" sz="3200" dirty="0" err="1"/>
              <a:t>i</a:t>
            </a:r>
            <a:r>
              <a:rPr lang="en-IN" sz="3200" dirty="0"/>
              <a:t>. e. n  &gt;&gt; p  </a:t>
            </a:r>
          </a:p>
          <a:p>
            <a:r>
              <a:rPr lang="en-IN" sz="3200" dirty="0"/>
              <a:t>If n ≈ p, overfitting results into low accuracy on unseen observations </a:t>
            </a:r>
          </a:p>
          <a:p>
            <a:r>
              <a:rPr lang="en-IN" sz="3200" dirty="0"/>
              <a:t>If n &lt; p, variance of estimates is infinite and OLS fails </a:t>
            </a:r>
          </a:p>
          <a:p>
            <a:r>
              <a:rPr lang="en-IN" sz="3200" dirty="0"/>
              <a:t>As a remedy, one can identify only relevant variables by feature selection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17980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FA924-EF7C-9C41-9C25-89DDA632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motivation for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06B98-D139-A849-8DA5-23401C470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Fitting techniques as alternatives to OLS  </a:t>
            </a:r>
          </a:p>
          <a:p>
            <a:pPr lvl="1"/>
            <a:r>
              <a:rPr lang="en-IN" sz="2800" dirty="0"/>
              <a:t>Subset selection </a:t>
            </a:r>
          </a:p>
          <a:p>
            <a:pPr lvl="1"/>
            <a:r>
              <a:rPr lang="en-IN" sz="2800" dirty="0"/>
              <a:t>Pick only a subset of all p variables which is assumed to be relevant </a:t>
            </a:r>
          </a:p>
          <a:p>
            <a:pPr lvl="1"/>
            <a:r>
              <a:rPr lang="en-IN" sz="2800" dirty="0"/>
              <a:t>Estimate model with least squares using these reduced set of variables </a:t>
            </a:r>
          </a:p>
          <a:p>
            <a:r>
              <a:rPr lang="en-IN" sz="3200" dirty="0"/>
              <a:t>Dimension reduction </a:t>
            </a:r>
          </a:p>
          <a:p>
            <a:pPr lvl="1"/>
            <a:r>
              <a:rPr lang="en-IN" sz="2800" dirty="0"/>
              <a:t>Project p predictors into a d-dimensional subspace with d &lt; p </a:t>
            </a:r>
          </a:p>
          <a:p>
            <a:pPr lvl="1"/>
            <a:r>
              <a:rPr lang="en-IN" sz="2800" dirty="0"/>
              <a:t>These d features are used to fit a linear model by least squares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821654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35070-D5DE-BA46-BEED-13CE7DA5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E3D53-FA71-0D4C-962A-A39396A08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Shrinkage methods, also called as regularization </a:t>
            </a:r>
          </a:p>
          <a:p>
            <a:r>
              <a:rPr lang="en-IN" sz="3600" dirty="0"/>
              <a:t>Fit the model with all the p variables </a:t>
            </a:r>
          </a:p>
          <a:p>
            <a:r>
              <a:rPr lang="en-IN" sz="3600" dirty="0"/>
              <a:t>But create a method where some coefficients are shrunken towards zero </a:t>
            </a:r>
          </a:p>
          <a:p>
            <a:r>
              <a:rPr lang="en-IN" sz="3600" dirty="0"/>
              <a:t>It has the same effect of reducing variance</a:t>
            </a: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95631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D102-8352-8C40-A991-97019257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23875-D49D-AA4F-8993-C1B932D8C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3200" dirty="0"/>
              <a:t>This is a form of regression, that constrains/ regularizes or shrinks the coefficient estimates towards zero. In other words, </a:t>
            </a:r>
            <a:r>
              <a:rPr lang="en-IN" sz="3200" b="1" i="1" dirty="0"/>
              <a:t>this technique discourages learning a more complex or flexible model, so as to avoid the risk of overfitting.</a:t>
            </a:r>
            <a:endParaRPr lang="en-IN" sz="3200" dirty="0"/>
          </a:p>
          <a:p>
            <a:r>
              <a:rPr lang="en-IN" sz="3200" dirty="0"/>
              <a:t>Regularization basically adds the penalty as model complexity increases. Regularization parameter (lambda) penalizes all the parameters except intercept so that model generalizes the data and won’t overfit.</a:t>
            </a:r>
          </a:p>
          <a:p>
            <a:br>
              <a:rPr lang="en-IN" sz="3200" dirty="0">
                <a:effectLst/>
              </a:rPr>
            </a:br>
            <a:endParaRPr lang="en-IN" sz="3200" dirty="0">
              <a:effectLst/>
            </a:endParaRPr>
          </a:p>
          <a:p>
            <a:br>
              <a:rPr lang="en-IN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84498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6B42-8466-FF42-93FF-1D385F26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B413E-ACA1-FA44-AA6E-34820AD4B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1. lasso regression</a:t>
            </a:r>
          </a:p>
          <a:p>
            <a:pPr marL="0" indent="0">
              <a:buNone/>
            </a:pPr>
            <a:r>
              <a:rPr lang="en-US" dirty="0"/>
              <a:t>2. ridge regression</a:t>
            </a:r>
          </a:p>
          <a:p>
            <a:pPr marL="0" indent="0">
              <a:buNone/>
            </a:pPr>
            <a:r>
              <a:rPr lang="en-US" dirty="0"/>
              <a:t>3. elastic net</a:t>
            </a:r>
          </a:p>
        </p:txBody>
      </p:sp>
    </p:spTree>
    <p:extLst>
      <p:ext uri="{BB962C8B-B14F-4D97-AF65-F5344CB8AC3E}">
        <p14:creationId xmlns:p14="http://schemas.microsoft.com/office/powerpoint/2010/main" val="1008915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096538-0548-0D4E-B878-CEE12CDD2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39" y="1118973"/>
            <a:ext cx="10455269" cy="272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0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C6A9A0-C2EE-AA48-B533-774A4C61A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6" y="3626709"/>
            <a:ext cx="11769810" cy="244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75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B33D6D-FB0A-FC4B-9D10-02A88C665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32" y="716691"/>
            <a:ext cx="10746212" cy="531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66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C4B3C2-91E1-AD4D-AA51-8A2142D2F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47" y="3804507"/>
            <a:ext cx="10358706" cy="166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314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678BD-ED24-1F46-A52F-6B2358A54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135"/>
            <a:ext cx="10515600" cy="5929828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Alternatively, instead of gradient descent to minimize the cost function we could use</a:t>
            </a:r>
          </a:p>
          <a:p>
            <a:pPr lvl="1"/>
            <a:r>
              <a:rPr lang="en-IN" b="1" dirty="0"/>
              <a:t>Conjugate gradient</a:t>
            </a:r>
            <a:endParaRPr lang="en-IN" dirty="0"/>
          </a:p>
          <a:p>
            <a:pPr lvl="1"/>
            <a:r>
              <a:rPr lang="en-IN" b="1" dirty="0"/>
              <a:t>BFGS</a:t>
            </a:r>
            <a:r>
              <a:rPr lang="en-IN" dirty="0"/>
              <a:t> (</a:t>
            </a:r>
            <a:r>
              <a:rPr lang="en-IN" dirty="0" err="1"/>
              <a:t>Broyden</a:t>
            </a:r>
            <a:r>
              <a:rPr lang="en-IN" dirty="0"/>
              <a:t>-Fletcher-Goldfarb-</a:t>
            </a:r>
            <a:r>
              <a:rPr lang="en-IN" dirty="0" err="1"/>
              <a:t>Shanno</a:t>
            </a:r>
            <a:r>
              <a:rPr lang="en-IN" dirty="0"/>
              <a:t>)</a:t>
            </a:r>
          </a:p>
          <a:p>
            <a:pPr lvl="1"/>
            <a:r>
              <a:rPr lang="en-IN" b="1" dirty="0"/>
              <a:t>L-BFGS</a:t>
            </a:r>
            <a:r>
              <a:rPr lang="en-IN" dirty="0"/>
              <a:t> (Limited memory - BFGS)</a:t>
            </a:r>
          </a:p>
          <a:p>
            <a:r>
              <a:rPr lang="en-IN" dirty="0"/>
              <a:t>These are more optimized algorithms which take that same input and minimize the cost function</a:t>
            </a:r>
          </a:p>
          <a:p>
            <a:r>
              <a:rPr lang="en-IN" dirty="0"/>
              <a:t>These are </a:t>
            </a:r>
            <a:r>
              <a:rPr lang="en-IN" i="1" dirty="0"/>
              <a:t>very </a:t>
            </a:r>
            <a:r>
              <a:rPr lang="en-IN" dirty="0"/>
              <a:t>complicated algorithms</a:t>
            </a:r>
          </a:p>
          <a:p>
            <a:r>
              <a:rPr lang="en-IN" dirty="0"/>
              <a:t>Some properties</a:t>
            </a:r>
          </a:p>
          <a:p>
            <a:pPr lvl="1"/>
            <a:r>
              <a:rPr lang="en-IN" b="1" dirty="0"/>
              <a:t>Advantages</a:t>
            </a:r>
            <a:endParaRPr lang="en-IN" dirty="0"/>
          </a:p>
          <a:p>
            <a:pPr lvl="2"/>
            <a:r>
              <a:rPr lang="en-IN" dirty="0"/>
              <a:t>No need to manually pick alpha (learning rate)</a:t>
            </a:r>
          </a:p>
          <a:p>
            <a:pPr lvl="3"/>
            <a:r>
              <a:rPr lang="en-IN" dirty="0"/>
              <a:t>Have a clever inner loop (line search algorithm) which tries a bunch of alpha values and picks a good one</a:t>
            </a:r>
          </a:p>
          <a:p>
            <a:pPr lvl="2"/>
            <a:r>
              <a:rPr lang="en-IN" dirty="0"/>
              <a:t>Often faster than gradient descent</a:t>
            </a:r>
          </a:p>
          <a:p>
            <a:pPr lvl="3"/>
            <a:r>
              <a:rPr lang="en-IN" dirty="0"/>
              <a:t>Do more than just pick a good learning rate</a:t>
            </a:r>
          </a:p>
          <a:p>
            <a:pPr lvl="2"/>
            <a:r>
              <a:rPr lang="en-IN" dirty="0"/>
              <a:t>Can be used successfully without understanding their complexity</a:t>
            </a:r>
          </a:p>
          <a:p>
            <a:pPr lvl="1"/>
            <a:r>
              <a:rPr lang="en-IN" b="1" dirty="0"/>
              <a:t>Disadvantages</a:t>
            </a:r>
            <a:endParaRPr lang="en-IN" dirty="0"/>
          </a:p>
          <a:p>
            <a:pPr lvl="2"/>
            <a:r>
              <a:rPr lang="en-IN" dirty="0"/>
              <a:t>Could make debugging more difficult</a:t>
            </a:r>
          </a:p>
          <a:p>
            <a:pPr lvl="2"/>
            <a:r>
              <a:rPr lang="en-IN" dirty="0"/>
              <a:t>Should not be implemented themselves</a:t>
            </a:r>
          </a:p>
          <a:p>
            <a:pPr lvl="2"/>
            <a:r>
              <a:rPr lang="en-IN" dirty="0"/>
              <a:t>Different libraries may use different implementations - may hit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595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EBD8F-1C40-4642-B935-1B677B29E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7773"/>
            <a:ext cx="10515600" cy="5769190"/>
          </a:xfrm>
        </p:spPr>
        <p:txBody>
          <a:bodyPr>
            <a:normAutofit/>
          </a:bodyPr>
          <a:lstStyle/>
          <a:p>
            <a:r>
              <a:rPr lang="en-IN" sz="3600" dirty="0"/>
              <a:t>Housing price data example used earlier</a:t>
            </a:r>
          </a:p>
          <a:p>
            <a:pPr lvl="1"/>
            <a:r>
              <a:rPr lang="en-IN" sz="3200" dirty="0"/>
              <a:t>Supervised learning regression problem</a:t>
            </a:r>
          </a:p>
          <a:p>
            <a:r>
              <a:rPr lang="en-IN" sz="3600" dirty="0"/>
              <a:t>What do we start with?</a:t>
            </a:r>
          </a:p>
          <a:p>
            <a:pPr lvl="1"/>
            <a:r>
              <a:rPr lang="en-IN" sz="3200" dirty="0"/>
              <a:t>Training set (this is your data set)</a:t>
            </a:r>
          </a:p>
          <a:p>
            <a:pPr lvl="1"/>
            <a:r>
              <a:rPr lang="en-IN" sz="3200" dirty="0"/>
              <a:t>Notation (</a:t>
            </a:r>
            <a:r>
              <a:rPr lang="en-IN" sz="3200" i="1" dirty="0"/>
              <a:t>used throughout the course</a:t>
            </a:r>
            <a:r>
              <a:rPr lang="en-IN" sz="3200" dirty="0"/>
              <a:t>)</a:t>
            </a:r>
          </a:p>
          <a:p>
            <a:pPr lvl="2"/>
            <a:r>
              <a:rPr lang="en-IN" sz="3200" dirty="0"/>
              <a:t>m = number of </a:t>
            </a:r>
            <a:r>
              <a:rPr lang="en-IN" sz="3200" b="1" dirty="0"/>
              <a:t>training examples</a:t>
            </a:r>
            <a:endParaRPr lang="en-IN" sz="3200" dirty="0"/>
          </a:p>
          <a:p>
            <a:pPr lvl="2"/>
            <a:r>
              <a:rPr lang="en-IN" sz="3200" dirty="0"/>
              <a:t>x's = input variables / features</a:t>
            </a:r>
          </a:p>
          <a:p>
            <a:pPr lvl="2"/>
            <a:r>
              <a:rPr lang="en-IN" sz="3200" dirty="0"/>
              <a:t>y's = output variable "target" variables</a:t>
            </a:r>
          </a:p>
          <a:p>
            <a:pPr lvl="3"/>
            <a:r>
              <a:rPr lang="en-IN" sz="2800" dirty="0"/>
              <a:t>(</a:t>
            </a:r>
            <a:r>
              <a:rPr lang="en-IN" sz="2800" dirty="0" err="1"/>
              <a:t>x,y</a:t>
            </a:r>
            <a:r>
              <a:rPr lang="en-IN" sz="2800" dirty="0"/>
              <a:t>) - single training example</a:t>
            </a:r>
          </a:p>
          <a:p>
            <a:pPr lvl="3"/>
            <a:r>
              <a:rPr lang="en-IN" sz="2800" dirty="0"/>
              <a:t>(x</a:t>
            </a:r>
            <a:r>
              <a:rPr lang="en-IN" sz="2800" baseline="30000" dirty="0"/>
              <a:t>i</a:t>
            </a:r>
            <a:r>
              <a:rPr lang="en-IN" sz="2800" dirty="0"/>
              <a:t>, </a:t>
            </a:r>
            <a:r>
              <a:rPr lang="en-IN" sz="2800" dirty="0" err="1"/>
              <a:t>y</a:t>
            </a:r>
            <a:r>
              <a:rPr lang="en-IN" sz="2800" baseline="30000" dirty="0" err="1"/>
              <a:t>j</a:t>
            </a:r>
            <a:r>
              <a:rPr lang="en-IN" sz="2800" dirty="0"/>
              <a:t>) - specific example (</a:t>
            </a:r>
            <a:r>
              <a:rPr lang="en-IN" sz="2800" dirty="0" err="1"/>
              <a:t>i</a:t>
            </a:r>
            <a:r>
              <a:rPr lang="en-IN" sz="2800" baseline="30000" dirty="0" err="1"/>
              <a:t>th</a:t>
            </a:r>
            <a:r>
              <a:rPr lang="en-IN" sz="2800" dirty="0"/>
              <a:t> training example)</a:t>
            </a:r>
          </a:p>
          <a:p>
            <a:pPr lvl="4"/>
            <a:r>
              <a:rPr lang="en-IN" sz="2800" dirty="0" err="1"/>
              <a:t>i</a:t>
            </a:r>
            <a:r>
              <a:rPr lang="en-IN" sz="2800" dirty="0"/>
              <a:t> is an index to training set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69326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4AE6FF-B849-B740-9D98-A41673B3A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93" y="1513703"/>
            <a:ext cx="9541013" cy="383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25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97D56-2322-724A-89D9-96A263256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455" y="126124"/>
            <a:ext cx="10891345" cy="6526924"/>
          </a:xfrm>
        </p:spPr>
        <p:txBody>
          <a:bodyPr>
            <a:normAutofit/>
          </a:bodyPr>
          <a:lstStyle/>
          <a:p>
            <a:r>
              <a:rPr lang="en-IN" sz="4000" dirty="0"/>
              <a:t>With our training set defined - how do we used it?</a:t>
            </a:r>
          </a:p>
          <a:p>
            <a:pPr lvl="1"/>
            <a:r>
              <a:rPr lang="en-IN" sz="3600" dirty="0"/>
              <a:t>Take training set</a:t>
            </a:r>
          </a:p>
          <a:p>
            <a:pPr lvl="1"/>
            <a:r>
              <a:rPr lang="en-IN" sz="3600" dirty="0"/>
              <a:t>Pass into a learning algorithm </a:t>
            </a:r>
          </a:p>
          <a:p>
            <a:pPr lvl="1"/>
            <a:r>
              <a:rPr lang="en-IN" sz="3600" dirty="0"/>
              <a:t>Algorithm outputs a function (denoted </a:t>
            </a:r>
            <a:r>
              <a:rPr lang="en-IN" sz="3600" i="1" dirty="0"/>
              <a:t>h </a:t>
            </a:r>
            <a:r>
              <a:rPr lang="en-IN" sz="3600" dirty="0"/>
              <a:t>) (h = </a:t>
            </a:r>
            <a:r>
              <a:rPr lang="en-IN" sz="3600" b="1" dirty="0"/>
              <a:t>hypothesis</a:t>
            </a:r>
            <a:r>
              <a:rPr lang="en-IN" sz="3600" dirty="0"/>
              <a:t>)</a:t>
            </a:r>
          </a:p>
          <a:p>
            <a:pPr lvl="2"/>
            <a:r>
              <a:rPr lang="en-IN" sz="3200" dirty="0"/>
              <a:t>This function takes an input (e.g. size of new house)</a:t>
            </a:r>
          </a:p>
          <a:p>
            <a:pPr lvl="2"/>
            <a:r>
              <a:rPr lang="en-IN" sz="3200" dirty="0"/>
              <a:t>Tries to output the estimated value of Y</a:t>
            </a:r>
          </a:p>
          <a:p>
            <a:r>
              <a:rPr lang="en-IN" sz="4000" dirty="0"/>
              <a:t>How do we represent hypothesis </a:t>
            </a:r>
            <a:r>
              <a:rPr lang="en-IN" sz="4000" i="1" dirty="0"/>
              <a:t>h </a:t>
            </a:r>
            <a:r>
              <a:rPr lang="en-IN" sz="4000" dirty="0"/>
              <a:t>?</a:t>
            </a:r>
          </a:p>
          <a:p>
            <a:pPr lvl="1"/>
            <a:r>
              <a:rPr lang="en-IN" sz="3600" dirty="0"/>
              <a:t>Going to present h as;</a:t>
            </a:r>
          </a:p>
          <a:p>
            <a:pPr lvl="2"/>
            <a:r>
              <a:rPr lang="en-IN" sz="3200" dirty="0" err="1"/>
              <a:t>h</a:t>
            </a:r>
            <a:r>
              <a:rPr lang="en-IN" sz="3200" baseline="-25000" dirty="0" err="1"/>
              <a:t>θ</a:t>
            </a:r>
            <a:r>
              <a:rPr lang="en-IN" sz="3200" dirty="0"/>
              <a:t>(x) = θ</a:t>
            </a:r>
            <a:r>
              <a:rPr lang="en-IN" sz="3200" baseline="-25000" dirty="0"/>
              <a:t>0</a:t>
            </a:r>
            <a:r>
              <a:rPr lang="en-IN" sz="3200" dirty="0"/>
              <a:t> + θ</a:t>
            </a:r>
            <a:r>
              <a:rPr lang="en-IN" sz="3200" baseline="-25000" dirty="0"/>
              <a:t>1</a:t>
            </a:r>
            <a:r>
              <a:rPr lang="en-IN" sz="3200" dirty="0"/>
              <a:t>x</a:t>
            </a:r>
          </a:p>
          <a:p>
            <a:pPr lvl="3"/>
            <a:r>
              <a:rPr lang="en-IN" sz="2800" dirty="0"/>
              <a:t>h(x) (shorthand)</a:t>
            </a:r>
          </a:p>
          <a:p>
            <a:pPr marL="1371600" lvl="3" indent="0">
              <a:buNone/>
            </a:pPr>
            <a:endParaRPr lang="en-IN" sz="2400" dirty="0"/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67361-4BFA-D04B-852D-7B7B6AC31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720" y="5090984"/>
            <a:ext cx="5429080" cy="142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74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6B52C-F5C7-4F43-BF63-5969FBAFF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414"/>
            <a:ext cx="10515600" cy="5756549"/>
          </a:xfrm>
        </p:spPr>
        <p:txBody>
          <a:bodyPr>
            <a:normAutofit lnSpcReduction="10000"/>
          </a:bodyPr>
          <a:lstStyle/>
          <a:p>
            <a:r>
              <a:rPr lang="en-IN" sz="3600" dirty="0"/>
              <a:t>What does this mean?</a:t>
            </a:r>
          </a:p>
          <a:p>
            <a:pPr lvl="1"/>
            <a:r>
              <a:rPr lang="en-IN" sz="3200" dirty="0"/>
              <a:t>Means Y is a linear function of x!</a:t>
            </a:r>
          </a:p>
          <a:p>
            <a:pPr lvl="1"/>
            <a:r>
              <a:rPr lang="en-IN" sz="3200" dirty="0"/>
              <a:t> </a:t>
            </a:r>
            <a:r>
              <a:rPr lang="en-IN" sz="3200" dirty="0" err="1"/>
              <a:t>θ</a:t>
            </a:r>
            <a:r>
              <a:rPr lang="en-IN" sz="3200" baseline="-25000" dirty="0" err="1"/>
              <a:t>i</a:t>
            </a:r>
            <a:r>
              <a:rPr lang="en-IN" sz="3200" dirty="0"/>
              <a:t> are </a:t>
            </a:r>
            <a:r>
              <a:rPr lang="en-IN" sz="3200" b="1" dirty="0"/>
              <a:t>parameters</a:t>
            </a:r>
            <a:endParaRPr lang="en-IN" sz="3200" dirty="0"/>
          </a:p>
          <a:p>
            <a:pPr lvl="2"/>
            <a:r>
              <a:rPr lang="en-IN" sz="2800" dirty="0"/>
              <a:t>θ</a:t>
            </a:r>
            <a:r>
              <a:rPr lang="en-IN" sz="2800" baseline="-25000" dirty="0"/>
              <a:t>0</a:t>
            </a:r>
            <a:r>
              <a:rPr lang="en-IN" sz="2800" dirty="0"/>
              <a:t> is zero condition</a:t>
            </a:r>
          </a:p>
          <a:p>
            <a:pPr lvl="2"/>
            <a:r>
              <a:rPr lang="en-IN" sz="2800" dirty="0"/>
              <a:t>θ</a:t>
            </a:r>
            <a:r>
              <a:rPr lang="en-IN" sz="2800" baseline="-25000" dirty="0"/>
              <a:t>1</a:t>
            </a:r>
            <a:r>
              <a:rPr lang="en-IN" sz="2800" dirty="0"/>
              <a:t> is gradient</a:t>
            </a:r>
          </a:p>
          <a:p>
            <a:r>
              <a:rPr lang="en-IN" sz="3600" dirty="0"/>
              <a:t>This kind of function is a linear regression with one variable</a:t>
            </a:r>
          </a:p>
          <a:p>
            <a:pPr lvl="1"/>
            <a:r>
              <a:rPr lang="en-IN" sz="3200" dirty="0"/>
              <a:t>Also called </a:t>
            </a:r>
            <a:r>
              <a:rPr lang="en-IN" sz="3200" b="1" dirty="0"/>
              <a:t>univariate linear regression</a:t>
            </a:r>
            <a:endParaRPr lang="en-IN" sz="3200" dirty="0"/>
          </a:p>
          <a:p>
            <a:r>
              <a:rPr lang="en-IN" sz="3600" dirty="0"/>
              <a:t>So in summary</a:t>
            </a:r>
          </a:p>
          <a:p>
            <a:pPr lvl="1"/>
            <a:r>
              <a:rPr lang="en-IN" sz="3200" dirty="0"/>
              <a:t>A hypothesis takes in some variable</a:t>
            </a:r>
          </a:p>
          <a:p>
            <a:pPr lvl="1"/>
            <a:r>
              <a:rPr lang="en-IN" sz="3200" dirty="0"/>
              <a:t>Uses parameters determined by a learning system</a:t>
            </a:r>
          </a:p>
          <a:p>
            <a:pPr lvl="1"/>
            <a:r>
              <a:rPr lang="en-IN" sz="3200" dirty="0"/>
              <a:t>Outputs a prediction based on that input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45892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86FC2-7864-3747-983D-179E48477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2D0FA-A87F-7241-A670-2AC89C2A6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the cost function</a:t>
            </a:r>
          </a:p>
          <a:p>
            <a:r>
              <a:rPr lang="en-US" dirty="0"/>
              <a:t>J(theta 0, theta 1) = 1/ 2m sigma ….</a:t>
            </a:r>
          </a:p>
          <a:p>
            <a:r>
              <a:rPr lang="en-US" dirty="0"/>
              <a:t>Minimize J()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612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890</Words>
  <Application>Microsoft Macintosh PowerPoint</Application>
  <PresentationFormat>Widescreen</PresentationFormat>
  <Paragraphs>222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Georgia</vt:lpstr>
      <vt:lpstr>Office Theme</vt:lpstr>
      <vt:lpstr>Regression</vt:lpstr>
      <vt:lpstr>What is regression?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Regression</vt:lpstr>
      <vt:lpstr>Types of Regression</vt:lpstr>
      <vt:lpstr>How to minimize the Cost function</vt:lpstr>
      <vt:lpstr>How does Gradient Descent work</vt:lpstr>
      <vt:lpstr>PowerPoint Presentation</vt:lpstr>
      <vt:lpstr>PowerPoint Presentation</vt:lpstr>
      <vt:lpstr>PowerPoint Presentation</vt:lpstr>
      <vt:lpstr>PowerPoint Presentation</vt:lpstr>
      <vt:lpstr>How does Gradient Descent work</vt:lpstr>
      <vt:lpstr>PowerPoint Presentation</vt:lpstr>
      <vt:lpstr>How to solve for the theta values in regression</vt:lpstr>
      <vt:lpstr>Logistic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Regularization</vt:lpstr>
      <vt:lpstr>Why should we do Regularization</vt:lpstr>
      <vt:lpstr>Why do we need Regularization</vt:lpstr>
      <vt:lpstr>What is the motivation for Regularization</vt:lpstr>
      <vt:lpstr>Motivation for Regularization</vt:lpstr>
      <vt:lpstr>What is Regularization</vt:lpstr>
      <vt:lpstr>regularization techniques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</dc:title>
  <dc:creator>Gururajan Narasimhan</dc:creator>
  <cp:lastModifiedBy>Gururajan Narasimhan</cp:lastModifiedBy>
  <cp:revision>31</cp:revision>
  <dcterms:created xsi:type="dcterms:W3CDTF">2019-08-04T01:46:47Z</dcterms:created>
  <dcterms:modified xsi:type="dcterms:W3CDTF">2019-12-09T16:30:32Z</dcterms:modified>
</cp:coreProperties>
</file>